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7" r:id="rId5"/>
    <p:sldId id="278" r:id="rId6"/>
    <p:sldId id="279" r:id="rId7"/>
    <p:sldId id="257" r:id="rId8"/>
    <p:sldId id="272" r:id="rId9"/>
    <p:sldId id="265" r:id="rId10"/>
    <p:sldId id="273" r:id="rId11"/>
    <p:sldId id="275" r:id="rId12"/>
    <p:sldId id="267" r:id="rId13"/>
    <p:sldId id="269" r:id="rId14"/>
    <p:sldId id="264" r:id="rId15"/>
    <p:sldId id="258" r:id="rId16"/>
    <p:sldId id="276" r:id="rId17"/>
    <p:sldId id="280" r:id="rId18"/>
    <p:sldId id="281" r:id="rId19"/>
    <p:sldId id="282" r:id="rId20"/>
    <p:sldId id="283" r:id="rId21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527"/>
    <a:srgbClr val="271B1D"/>
    <a:srgbClr val="3E161A"/>
    <a:srgbClr val="752930"/>
    <a:srgbClr val="983E65"/>
    <a:srgbClr val="4E1827"/>
    <a:srgbClr val="42242B"/>
    <a:srgbClr val="4C1A48"/>
    <a:srgbClr val="394545"/>
    <a:srgbClr val="A4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280" autoAdjust="0"/>
  </p:normalViewPr>
  <p:slideViewPr>
    <p:cSldViewPr>
      <p:cViewPr varScale="1">
        <p:scale>
          <a:sx n="98" d="100"/>
          <a:sy n="98" d="100"/>
        </p:scale>
        <p:origin x="102" y="4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2016-08-02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2016-08-02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2016-08-02</a:t>
            </a:r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B3E119-D7C4-BCC7-901E-96CE8574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9" y="692696"/>
            <a:ext cx="317328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352440B-49DF-F2F8-0E09-480567F17A4B}"/>
              </a:ext>
            </a:extLst>
          </p:cNvPr>
          <p:cNvSpPr txBox="1"/>
          <p:nvPr/>
        </p:nvSpPr>
        <p:spPr>
          <a:xfrm>
            <a:off x="4294212" y="1196752"/>
            <a:ext cx="51125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JAN  PAWEŁ  II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1C24A82-610D-3488-1308-45D0C6088C4D}"/>
              </a:ext>
            </a:extLst>
          </p:cNvPr>
          <p:cNvSpPr txBox="1"/>
          <p:nvPr/>
        </p:nvSpPr>
        <p:spPr>
          <a:xfrm>
            <a:off x="3579069" y="2564904"/>
            <a:ext cx="86409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PATRON NASZEJ SZKOŁY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DC6276-F1B4-FD33-1F3B-0F9531875A50}"/>
              </a:ext>
            </a:extLst>
          </p:cNvPr>
          <p:cNvSpPr txBox="1"/>
          <p:nvPr/>
        </p:nvSpPr>
        <p:spPr>
          <a:xfrm>
            <a:off x="7030516" y="5013176"/>
            <a:ext cx="410445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,,Prawdziwie wielki jest ten człowiek, który się chce czegoś nauczyć”.</a:t>
            </a:r>
          </a:p>
          <a:p>
            <a:pPr>
              <a:lnSpc>
                <a:spcPct val="90000"/>
              </a:lnSpc>
            </a:pPr>
            <a:endParaRPr lang="pl-PL" dirty="0"/>
          </a:p>
          <a:p>
            <a:pPr>
              <a:lnSpc>
                <a:spcPct val="90000"/>
              </a:lnSpc>
            </a:pPr>
            <a:r>
              <a:rPr lang="pl-PL" dirty="0"/>
              <a:t>                      Jan Paweł II</a:t>
            </a:r>
          </a:p>
        </p:txBody>
      </p:sp>
    </p:spTree>
    <p:extLst>
      <p:ext uri="{BB962C8B-B14F-4D97-AF65-F5344CB8AC3E}">
        <p14:creationId xmlns:p14="http://schemas.microsoft.com/office/powerpoint/2010/main" val="1667213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7000">
        <p15:prstTrans prst="curtains"/>
      </p:transition>
    </mc:Choice>
    <mc:Fallback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17948" y="908720"/>
            <a:ext cx="72008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431527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TOTUS  TUUS – CAŁY TWÓJ </a:t>
            </a:r>
            <a:endParaRPr lang="pl-PL" sz="3200" dirty="0">
              <a:solidFill>
                <a:srgbClr val="431527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1" y="3382917"/>
            <a:ext cx="4800534" cy="2880320"/>
          </a:xfrm>
          <a:prstGeom prst="rect">
            <a:avLst/>
          </a:prstGeom>
        </p:spPr>
      </p:pic>
      <p:pic>
        <p:nvPicPr>
          <p:cNvPr id="4" name="Obraz 3" descr="Podobny obra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1481666"/>
            <a:ext cx="2584742" cy="2393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2734039" y="2015824"/>
            <a:ext cx="5978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i="1" dirty="0">
                <a:solidFill>
                  <a:srgbClr val="00000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„Cały Twój jestem, a wszystko co moje, do Ciebie należy. Przyjmuję Cię do wszystkiego, co moje. Użycz mi twego serca, Maryjo.” </a:t>
            </a:r>
            <a:r>
              <a:rPr lang="pl-PL" sz="1600" b="1" i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Jan Paweł II.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az 5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35" y="4007732"/>
            <a:ext cx="2088232" cy="26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nalezione obrazy dla zapytania cytaty o MARYJI Jan Paweł I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2" y="548680"/>
            <a:ext cx="1944216" cy="23056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 flipH="1">
            <a:off x="9275646" y="5013176"/>
            <a:ext cx="2786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,,W tajemnicach różańca Maryja modli się wraz z nami”. </a:t>
            </a:r>
            <a:r>
              <a:rPr lang="pl-PL" b="1" i="1" dirty="0">
                <a:solidFill>
                  <a:srgbClr val="002060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Jan Paweł II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CA522C-A6BD-6AE2-DEE3-D21E0A70C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750" r="24013" b="2750"/>
          <a:stretch/>
        </p:blipFill>
        <p:spPr bwMode="auto">
          <a:xfrm>
            <a:off x="5110170" y="2931060"/>
            <a:ext cx="165618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900" y="260648"/>
            <a:ext cx="9625137" cy="1800200"/>
          </a:xfrm>
        </p:spPr>
        <p:txBody>
          <a:bodyPr rtlCol="0">
            <a:noAutofit/>
          </a:bodyPr>
          <a:lstStyle/>
          <a:p>
            <a:pPr algn="ctr"/>
            <a:r>
              <a:rPr lang="pl-PL" sz="3200" b="1" dirty="0">
                <a:solidFill>
                  <a:srgbClr val="3E161A"/>
                </a:solidFill>
                <a:latin typeface="Bookman Old Style" panose="02050604050505020204" pitchFamily="18" charset="0"/>
              </a:rPr>
              <a:t>„Musicie być mocni mocą miłości, która jest potężniejsza niż śmierć”  </a:t>
            </a:r>
            <a:br>
              <a:rPr lang="pl-PL" sz="3200" b="1" dirty="0">
                <a:solidFill>
                  <a:srgbClr val="3E161A"/>
                </a:solidFill>
                <a:latin typeface="Bookman Old Style" panose="02050604050505020204" pitchFamily="18" charset="0"/>
              </a:rPr>
            </a:br>
            <a:r>
              <a:rPr lang="pl-PL" sz="3200" b="1" dirty="0">
                <a:solidFill>
                  <a:srgbClr val="3E161A"/>
                </a:solidFill>
                <a:latin typeface="Bookman Old Style" panose="02050604050505020204" pitchFamily="18" charset="0"/>
              </a:rPr>
              <a:t>JAN PAWEŁ II</a:t>
            </a:r>
            <a:br>
              <a:rPr lang="pl-PL" sz="3200" b="1" dirty="0">
                <a:solidFill>
                  <a:srgbClr val="3E161A"/>
                </a:solidFill>
                <a:latin typeface="Bookman Old Style" panose="02050604050505020204" pitchFamily="18" charset="0"/>
              </a:rPr>
            </a:br>
            <a:endParaRPr lang="pl" sz="3200" b="1" dirty="0">
              <a:solidFill>
                <a:srgbClr val="3E161A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09836" y="1700809"/>
            <a:ext cx="10701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2 kwietnia 2005 roku o godzinie 21:37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odszedł Wielki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Polak- Jan Paweł II...</a:t>
            </a:r>
            <a:endParaRPr lang="pl-PL" sz="2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34372" y="5517232"/>
            <a:ext cx="587680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i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Chociaż odszedłeś, Ojcze Święty, na zawsze pozostaniesz z nami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Znalezione obrazy dla zapytania śmierć Jana Pawła I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340768"/>
            <a:ext cx="3312368" cy="330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Podobny obra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64" y="908720"/>
            <a:ext cx="2808312" cy="203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Podobny obra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5002562"/>
            <a:ext cx="2586013" cy="173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Podobny obra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70" y="2801435"/>
            <a:ext cx="3187566" cy="16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Znalezione obrazy dla zapytania śmierć Jana Pawła II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817232"/>
            <a:ext cx="2016224" cy="157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Znalezione obrazy dla zapytania śmierć Jana Pawła II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326" y="3521070"/>
            <a:ext cx="2357482" cy="167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rgbClr val="FFC000"/>
            </a:gs>
            <a:gs pos="52000">
              <a:schemeClr val="accent3">
                <a:lumMod val="75000"/>
              </a:schemeClr>
            </a:gs>
            <a:gs pos="96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1964" y="2060847"/>
            <a:ext cx="7690050" cy="14401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l-PL" sz="3600" b="1" dirty="0">
                <a:solidFill>
                  <a:srgbClr val="271B1D"/>
                </a:solidFill>
                <a:latin typeface="Bookman Old Style" panose="02050604050505020204" pitchFamily="18" charset="0"/>
              </a:rPr>
              <a:t>POZOSTAŁA  PAMIĘĆ </a:t>
            </a:r>
            <a:br>
              <a:rPr lang="pl-PL" dirty="0"/>
            </a:br>
            <a:endParaRPr lang="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3932" y="3368877"/>
            <a:ext cx="3964586" cy="2508366"/>
          </a:xfrm>
          <a:prstGeom prst="rect">
            <a:avLst/>
          </a:prstGeom>
        </p:spPr>
      </p:pic>
      <p:pic>
        <p:nvPicPr>
          <p:cNvPr id="8" name="Obraz 7" descr="Podobny obra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148" y="1844824"/>
            <a:ext cx="4536504" cy="188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Znalezione obrazy dla zapytania jan paweł ii 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56" y="345728"/>
            <a:ext cx="1865652" cy="185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111320215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36" y="3284984"/>
            <a:ext cx="2392660" cy="331236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liknij aby zobaczyć pełny rozmia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4" y="308508"/>
            <a:ext cx="2771140" cy="1933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3214093" y="4810126"/>
            <a:ext cx="5996164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,,Niech nasza miłość będzie potężna. Niech nasza nadzieja będzie większa od wszystkiego, co się tej nadziei może sprzeciwiać.” </a:t>
            </a:r>
            <a:r>
              <a:rPr lang="pl-PL" b="1" i="1" dirty="0">
                <a:solidFill>
                  <a:srgbClr val="00206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 Paweł II </a:t>
            </a:r>
            <a:endParaRPr lang="pl-PL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371371" y="620688"/>
            <a:ext cx="66543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 ZOBACZENIA  W  NIEBIE  </a:t>
            </a:r>
            <a:endParaRPr lang="pl-PL" sz="3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Podobny obra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1208541"/>
            <a:ext cx="3049863" cy="5040560"/>
          </a:xfrm>
          <a:prstGeom prst="rect">
            <a:avLst/>
          </a:prstGeom>
          <a:noFill/>
          <a:ln>
            <a:noFill/>
          </a:ln>
          <a:effectLst>
            <a:glow rad="1320800">
              <a:schemeClr val="accent1">
                <a:alpha val="40000"/>
              </a:schemeClr>
            </a:glow>
            <a:outerShdw blurRad="304800" dist="50800" dir="5400000" sx="59000" sy="59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2279" y="3292624"/>
            <a:ext cx="4080453" cy="2448272"/>
          </a:xfrm>
          <a:prstGeom prst="rect">
            <a:avLst/>
          </a:prstGeom>
        </p:spPr>
      </p:pic>
      <p:pic>
        <p:nvPicPr>
          <p:cNvPr id="9" name="Picture 2" descr="papa_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886" y="95222"/>
            <a:ext cx="2716832" cy="292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750596" y="3544437"/>
            <a:ext cx="4680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Pan kiedyś stanął nad brzegiem,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Szukał ludzi gotowych pójść za Nim;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By łowić serca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Słów Bożych prawdą.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O Panie, to Ty na mnie spojrzałeś,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Twoje usta dziś wyrzekły me imię.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Swoją barkę pozostawiam na brzegu,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Razem z Tobą nowy zacznę dziś łów.</a:t>
            </a: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b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</a:br>
            <a:r>
              <a:rPr lang="pl-PL" b="1" dirty="0">
                <a:solidFill>
                  <a:srgbClr val="0070C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 flipH="1">
            <a:off x="7966620" y="6249101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gradFill>
                  <a:gsLst>
                    <a:gs pos="0">
                      <a:srgbClr val="3F1260"/>
                    </a:gs>
                    <a:gs pos="50000">
                      <a:srgbClr val="5E1F8D"/>
                    </a:gs>
                    <a:gs pos="100000">
                      <a:srgbClr val="7128A8"/>
                    </a:gs>
                  </a:gsLst>
                  <a:lin ang="18900000" scaled="0"/>
                </a:gra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eatyfikacja – Rzym 1 maja 2011r.&#10;1 maja 2011r. nastąpiła beatyfikacja Jana Pawła II podczas uroczystej&#10;Mszy Świętej na placu św. Piotra w Rzymie. Nabożeństwo prowadził&#10;papież Benedykt XVI.&#10;Uroczystą Mszę koncelebrowało kilka tysięcy kardynałów,&#10;arcybiskupów&#10;i biskupów z całego świata.&#10; ">
            <a:extLst>
              <a:ext uri="{FF2B5EF4-FFF2-40B4-BE49-F238E27FC236}">
                <a16:creationId xmlns:a16="http://schemas.microsoft.com/office/drawing/2014/main" id="{33DF496F-AE90-053E-375B-3A6CA67805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3867" r="14562" b="31100"/>
          <a:stretch/>
        </p:blipFill>
        <p:spPr bwMode="auto">
          <a:xfrm>
            <a:off x="261764" y="2132856"/>
            <a:ext cx="3808423" cy="237626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>
            <a:extLst>
              <a:ext uri="{FF2B5EF4-FFF2-40B4-BE49-F238E27FC236}">
                <a16:creationId xmlns:a16="http://schemas.microsoft.com/office/drawing/2014/main" id="{2271A93E-D83C-6C43-FCD7-DFC71B6B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028" y="332656"/>
            <a:ext cx="8116421" cy="1454848"/>
          </a:xfrm>
          <a:prstGeom prst="cube">
            <a:avLst>
              <a:gd name="adj" fmla="val 25000"/>
            </a:avLst>
          </a:prstGeom>
          <a:gradFill rotWithShape="0">
            <a:gsLst>
              <a:gs pos="76446">
                <a:srgbClr val="FFC000"/>
              </a:gs>
              <a:gs pos="35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92300">
                <a:schemeClr val="accent1"/>
              </a:gs>
              <a:gs pos="36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BEATYFIKACJA – RZYM </a:t>
            </a:r>
          </a:p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MAJA 2011 r.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251CE9-FA99-D286-C8F8-F1EE8E2509A3}"/>
              </a:ext>
            </a:extLst>
          </p:cNvPr>
          <p:cNvSpPr txBox="1"/>
          <p:nvPr/>
        </p:nvSpPr>
        <p:spPr>
          <a:xfrm>
            <a:off x="4942284" y="2420888"/>
            <a:ext cx="66967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</a:rPr>
              <a:t>1 maja 2011 r. nastąpiła beatyfikacja Jana Pawła II podczas uroczystej Mszy Świętej na Palcu Św. Piotra w Rzymie. Nabożeństwo prowadził Papież Benedykt XVI. Uroczystą mszę koncelebrowało kilka tysięcy kardynałów, arcybiskupów i biskupów z całego świata</a:t>
            </a:r>
            <a:r>
              <a:rPr lang="pl-PL" dirty="0"/>
              <a:t>.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E83FAB1-3A58-A6DA-3CBE-DFD57F31C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5501"/>
          <a:stretch/>
        </p:blipFill>
        <p:spPr bwMode="auto">
          <a:xfrm>
            <a:off x="7878622" y="4077072"/>
            <a:ext cx="4032448" cy="2376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6680B6A-0F9E-F3B0-7EDA-21AC86C7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04" y="4239344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52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000">
        <p15:prstTrans prst="fracture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>
            <a:extLst>
              <a:ext uri="{FF2B5EF4-FFF2-40B4-BE49-F238E27FC236}">
                <a16:creationId xmlns:a16="http://schemas.microsoft.com/office/drawing/2014/main" id="{A3E1305C-2564-D701-D962-F2BD85B83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028" y="332656"/>
            <a:ext cx="8116421" cy="1454848"/>
          </a:xfrm>
          <a:prstGeom prst="cube">
            <a:avLst>
              <a:gd name="adj" fmla="val 25000"/>
            </a:avLst>
          </a:prstGeom>
          <a:gradFill rotWithShape="0">
            <a:gsLst>
              <a:gs pos="76446">
                <a:srgbClr val="FFC000"/>
              </a:gs>
              <a:gs pos="35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92300">
                <a:schemeClr val="accent1"/>
              </a:gs>
              <a:gs pos="36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JAN PAWEŁ II ZOSTAJE ŚWIĘTYM  </a:t>
            </a:r>
          </a:p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27 KWIETNIA 2014 r.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598F46B-F7DE-57CC-FA1D-659CE94E6B12}"/>
              </a:ext>
            </a:extLst>
          </p:cNvPr>
          <p:cNvSpPr txBox="1"/>
          <p:nvPr/>
        </p:nvSpPr>
        <p:spPr>
          <a:xfrm>
            <a:off x="189756" y="2780928"/>
            <a:ext cx="6048672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</a:rPr>
              <a:t>27 kwietnia 2014 r. Papież Franciszek w obecności swego poprzednika Benedykta XVI ogłosił świętymi Jana XXII oraz Jana Pawła II</a:t>
            </a:r>
          </a:p>
        </p:txBody>
      </p:sp>
      <p:pic>
        <p:nvPicPr>
          <p:cNvPr id="8194" name="Picture 2" descr="Kanonizacja Jana XXIII i Jana Pawła II – Wikipedia, wolna encyklopedia">
            <a:extLst>
              <a:ext uri="{FF2B5EF4-FFF2-40B4-BE49-F238E27FC236}">
                <a16:creationId xmlns:a16="http://schemas.microsoft.com/office/drawing/2014/main" id="{889BD3F8-A6DE-1D4C-194A-584BA242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39" y="2780928"/>
            <a:ext cx="5137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nonizacja Jana Pawła II - dobrypasterz.net">
            <a:extLst>
              <a:ext uri="{FF2B5EF4-FFF2-40B4-BE49-F238E27FC236}">
                <a16:creationId xmlns:a16="http://schemas.microsoft.com/office/drawing/2014/main" id="{E2DAD1DC-D8C5-1958-D4B1-BEB24639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4005064"/>
            <a:ext cx="5016533" cy="16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2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>
            <a:extLst>
              <a:ext uri="{FF2B5EF4-FFF2-40B4-BE49-F238E27FC236}">
                <a16:creationId xmlns:a16="http://schemas.microsoft.com/office/drawing/2014/main" id="{97DA37FA-ABA2-C6CF-B5C7-ADF905EFB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892" y="692696"/>
            <a:ext cx="9757083" cy="1137778"/>
          </a:xfrm>
          <a:prstGeom prst="cube">
            <a:avLst>
              <a:gd name="adj" fmla="val 25000"/>
            </a:avLst>
          </a:prstGeom>
          <a:gradFill rotWithShape="0">
            <a:gsLst>
              <a:gs pos="76953">
                <a:srgbClr val="8ECE53"/>
              </a:gs>
              <a:gs pos="76446">
                <a:srgbClr val="92D050"/>
              </a:gs>
              <a:gs pos="35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92300">
                <a:srgbClr val="FFFF00"/>
              </a:gs>
              <a:gs pos="46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pl-PL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NA ZAWSZE W NASZYCH SERCACH </a:t>
            </a:r>
            <a:r>
              <a:rPr lang="pl-PL" altLang="pl-PL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pl-PL" altLang="pl-PL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1DF1EC8-0462-4E46-BBF7-4CAC39D71B27}"/>
              </a:ext>
            </a:extLst>
          </p:cNvPr>
          <p:cNvSpPr txBox="1"/>
          <p:nvPr/>
        </p:nvSpPr>
        <p:spPr>
          <a:xfrm>
            <a:off x="7318548" y="2286000"/>
            <a:ext cx="453650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,,Zanim stąd odejdę, proszę was ………….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abyście nigdy nie zwątpili i nie znużyli się, i nie zniechęcili, </a:t>
            </a:r>
          </a:p>
          <a:p>
            <a:pPr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Proszę was: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abyście mieli ufność nawet wbrew każdej swojej słabości, abyście szukali zawsze duchowej mocy u Tego, u którego tyle pokoleń ojców naszych i matek ją znajdowało, 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Abyście nigdy nie wzgardzili tą Miłością, która jest ,,największą, która się wyraziła przez Krzyż, a bez której życie ludzkie nie ma ani korzenia, ani sensu”….</a:t>
            </a:r>
          </a:p>
        </p:txBody>
      </p:sp>
      <p:pic>
        <p:nvPicPr>
          <p:cNvPr id="9220" name="Picture 4" descr="Na zawsze w naszych sercach&#10;,,Zanim stąd odejdę, proszę was...&#10;- abyście nigdy nie zwątpili i nie&#10;znużyli się, i nie zniechęcili,&#10;Proszę was:&#10;- abyście mieli ufność nawet&#10;wbrew każdej swojej słabości,&#10;abyście szukali zawsze duchowej&#10;mocy u Tego, u którego tyle&#10;pokoleń ojców naszych i matek ją&#10;znajdowało,&#10;- abyście od Niego nigdy nie&#10;odstąpili,&#10;- abyście nigdy nie utracili tej&#10;wolności ducha, do której On&#10;,,wyzwala człowieka”,&#10;- abyście nigdy nie wzgardzili tą&#10;Miłością, która jest &quot;największa&quot;,&#10;która się wyraziła przez Krzyż, a&#10;bez której życie ludzkie&#10;nie ma ani korzenia, ani sensu”.&#10;Takim Cię zapamiętamy…&#10; ">
            <a:extLst>
              <a:ext uri="{FF2B5EF4-FFF2-40B4-BE49-F238E27FC236}">
                <a16:creationId xmlns:a16="http://schemas.microsoft.com/office/drawing/2014/main" id="{057691AA-C888-EB0F-26D5-A11227FC8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3" t="15750" r="5501" b="21251"/>
          <a:stretch/>
        </p:blipFill>
        <p:spPr bwMode="auto">
          <a:xfrm>
            <a:off x="4438228" y="2260147"/>
            <a:ext cx="2416441" cy="25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E86D5E8-B15A-A4D9-2E5F-2429E4B38487}"/>
              </a:ext>
            </a:extLst>
          </p:cNvPr>
          <p:cNvSpPr txBox="1"/>
          <p:nvPr/>
        </p:nvSpPr>
        <p:spPr>
          <a:xfrm>
            <a:off x="1551979" y="5661248"/>
            <a:ext cx="330493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TAKIM CIĘ ZAPAMIĘTAMY 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2C40B7A-20AC-5D5F-AE37-79D37B5AF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" r="2972" b="2767"/>
          <a:stretch/>
        </p:blipFill>
        <p:spPr bwMode="auto">
          <a:xfrm>
            <a:off x="261764" y="2708920"/>
            <a:ext cx="3304939" cy="25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1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7000">
        <p15:prstTrans prst="crush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4">
            <a:extLst>
              <a:ext uri="{FF2B5EF4-FFF2-40B4-BE49-F238E27FC236}">
                <a16:creationId xmlns:a16="http://schemas.microsoft.com/office/drawing/2014/main" id="{73A96A2F-C322-FCAA-8791-E79AF8304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6" y="710542"/>
            <a:ext cx="7362599" cy="780063"/>
          </a:xfrm>
          <a:prstGeom prst="cube">
            <a:avLst>
              <a:gd name="adj" fmla="val 25000"/>
            </a:avLst>
          </a:prstGeom>
          <a:gradFill rotWithShape="0">
            <a:gsLst>
              <a:gs pos="76446">
                <a:schemeClr val="bg2">
                  <a:lumMod val="90000"/>
                </a:schemeClr>
              </a:gs>
              <a:gs pos="35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92300">
                <a:schemeClr val="accent1"/>
              </a:gs>
              <a:gs pos="72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l-PL" alt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DZIĘKUJĘ ZA UWAGĘ </a:t>
            </a:r>
          </a:p>
        </p:txBody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6A88EED4-3CF3-1F97-9A36-76E64D9C2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996" y="2780928"/>
            <a:ext cx="6048672" cy="780063"/>
          </a:xfrm>
          <a:prstGeom prst="cube">
            <a:avLst>
              <a:gd name="adj" fmla="val 25000"/>
            </a:avLst>
          </a:prstGeom>
          <a:gradFill rotWithShape="0">
            <a:gsLst>
              <a:gs pos="76446">
                <a:srgbClr val="E0E0E0">
                  <a:lumMod val="90000"/>
                </a:srgbClr>
              </a:gs>
              <a:gs pos="35000">
                <a:srgbClr val="00B0F0"/>
              </a:gs>
              <a:gs pos="0">
                <a:srgbClr val="F18318">
                  <a:lumMod val="20000"/>
                  <a:lumOff val="80000"/>
                </a:srgbClr>
              </a:gs>
              <a:gs pos="92300">
                <a:srgbClr val="10B6F4"/>
              </a:gs>
              <a:gs pos="72000">
                <a:srgbClr val="10B6F4"/>
              </a:gs>
              <a:gs pos="100000">
                <a:srgbClr val="10B6F4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MATEUSZ  SMOLNIK</a:t>
            </a:r>
            <a:r>
              <a:rPr kumimoji="0" lang="pl-PL" altLang="pl-PL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EB527963-1F50-21C3-96A3-2E0C143A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348" y="4653136"/>
            <a:ext cx="4464496" cy="780063"/>
          </a:xfrm>
          <a:prstGeom prst="cube">
            <a:avLst>
              <a:gd name="adj" fmla="val 25000"/>
            </a:avLst>
          </a:prstGeom>
          <a:gradFill rotWithShape="0">
            <a:gsLst>
              <a:gs pos="76446">
                <a:schemeClr val="bg2">
                  <a:lumMod val="90000"/>
                </a:schemeClr>
              </a:gs>
              <a:gs pos="35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92300">
                <a:schemeClr val="accent1"/>
              </a:gs>
              <a:gs pos="72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l-PL" alt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KLASA  V </a:t>
            </a:r>
          </a:p>
        </p:txBody>
      </p:sp>
    </p:spTree>
    <p:extLst>
      <p:ext uri="{BB962C8B-B14F-4D97-AF65-F5344CB8AC3E}">
        <p14:creationId xmlns:p14="http://schemas.microsoft.com/office/powerpoint/2010/main" val="30676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zczedrzyk - Rozwój Wsi Opolskiej Program Odnowy Wsi">
            <a:extLst>
              <a:ext uri="{FF2B5EF4-FFF2-40B4-BE49-F238E27FC236}">
                <a16:creationId xmlns:a16="http://schemas.microsoft.com/office/drawing/2014/main" id="{A9D5F579-9B9C-DED3-DCD4-B00D57A7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2060848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>
            <a:extLst>
              <a:ext uri="{FF2B5EF4-FFF2-40B4-BE49-F238E27FC236}">
                <a16:creationId xmlns:a16="http://schemas.microsoft.com/office/drawing/2014/main" id="{28FC2443-6212-5AD8-3A8E-7892E0D1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06" y="447410"/>
            <a:ext cx="9001387" cy="1019399"/>
          </a:xfrm>
          <a:prstGeom prst="cube">
            <a:avLst>
              <a:gd name="adj" fmla="val 25000"/>
            </a:avLst>
          </a:prstGeom>
          <a:gradFill rotWithShape="0">
            <a:gsLst>
              <a:gs pos="35000">
                <a:srgbClr val="00B0F0"/>
              </a:gs>
              <a:gs pos="0">
                <a:srgbClr val="FFC000"/>
              </a:gs>
              <a:gs pos="92300">
                <a:schemeClr val="accent1"/>
              </a:gs>
              <a:gs pos="72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PUBLICZNA SZKOŁA PODSTAWOWA  im. JANA PAWŁA II </a:t>
            </a:r>
          </a:p>
          <a:p>
            <a:pPr algn="ctr">
              <a:spcBef>
                <a:spcPct val="50000"/>
              </a:spcBef>
            </a:pPr>
            <a:r>
              <a:rPr lang="pl-PL" alt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SZCZEDRZYKU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725063C-D1A9-FCA3-07C6-546ADBAAA394}"/>
              </a:ext>
            </a:extLst>
          </p:cNvPr>
          <p:cNvSpPr txBox="1"/>
          <p:nvPr/>
        </p:nvSpPr>
        <p:spPr>
          <a:xfrm>
            <a:off x="5302324" y="2838069"/>
            <a:ext cx="61926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dirty="0">
                <a:latin typeface="Bookman Old Style" panose="02050604050505020204" pitchFamily="18" charset="0"/>
              </a:rPr>
              <a:t>18 maja 2006r. w rocznicę urodzin Papieża Polaka nasza szkoła otrzymała imię Jana Pawła II. </a:t>
            </a:r>
          </a:p>
        </p:txBody>
      </p:sp>
      <p:pic>
        <p:nvPicPr>
          <p:cNvPr id="2050" name="Picture 2" descr="Logo szkoły">
            <a:extLst>
              <a:ext uri="{FF2B5EF4-FFF2-40B4-BE49-F238E27FC236}">
                <a16:creationId xmlns:a16="http://schemas.microsoft.com/office/drawing/2014/main" id="{2E3CFE53-BD83-366C-C369-E843B651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20" y="3838228"/>
            <a:ext cx="2569468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37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000">
        <p15:prstTrans prst="wind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96F9545-5E65-4701-41B6-B3C5DD8B3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b="-2585"/>
          <a:stretch/>
        </p:blipFill>
        <p:spPr bwMode="auto">
          <a:xfrm>
            <a:off x="549796" y="332656"/>
            <a:ext cx="2435871" cy="27898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9AB7A-C7B3-C54C-B18C-DE62598D6DCA}"/>
              </a:ext>
            </a:extLst>
          </p:cNvPr>
          <p:cNvSpPr txBox="1"/>
          <p:nvPr/>
        </p:nvSpPr>
        <p:spPr>
          <a:xfrm>
            <a:off x="3502124" y="1844824"/>
            <a:ext cx="8064896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  <a:latin typeface="Bookman Old Style" panose="02050604050505020204" pitchFamily="18" charset="0"/>
              </a:rPr>
              <a:t>Obraliśmy za wzór tego wspaniałego duszpasterza, który mówił ,,Wy jesteście światłem świata” W swoich homiliach zawsze pamiętał o najmłodszym pokoleniu ,,Zawsze o was myślę w modlitwie” . Uważał, iż jesteśmy wezwani do zwycięstwa mocą wiary, nadziei i miłości. Mam nadzieję, że damy z siebie wszystko, aby z dumą rozsławiać imię nadane naszej szkole.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B162F59-FDCA-656E-1591-3055BD447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4" t="5494" r="13545" b="17891"/>
          <a:stretch/>
        </p:blipFill>
        <p:spPr bwMode="auto">
          <a:xfrm>
            <a:off x="549796" y="3752818"/>
            <a:ext cx="3456384" cy="2556502"/>
          </a:xfrm>
          <a:prstGeom prst="rect">
            <a:avLst/>
          </a:prstGeom>
          <a:noFill/>
          <a:effectLst>
            <a:outerShdw blurRad="63500" dist="63500" dir="5400000" sx="99000" sy="99000" algn="ctr" rotWithShape="0">
              <a:srgbClr val="000000">
                <a:alpha val="97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7F41AF9-E9B4-D9C9-41FF-5C8E7106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3720983"/>
            <a:ext cx="3840427" cy="2880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51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000">
        <p15:prstTrans prst="wind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9876" y="77995"/>
            <a:ext cx="8640960" cy="2016224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pl-PL" sz="2400" b="1" dirty="0">
                <a:latin typeface="Arial Black" panose="020B0A04020102020204" pitchFamily="34" charset="0"/>
              </a:rPr>
            </a:br>
            <a:br>
              <a:rPr lang="pl-PL" sz="2400" b="1" dirty="0">
                <a:latin typeface="Arial Black" panose="020B0A04020102020204" pitchFamily="34" charset="0"/>
              </a:rPr>
            </a:br>
            <a:br>
              <a:rPr lang="pl-PL" sz="2400" b="1" dirty="0">
                <a:latin typeface="Arial Black" panose="020B0A04020102020204" pitchFamily="34" charset="0"/>
              </a:rPr>
            </a:br>
            <a:br>
              <a:rPr lang="pl-PL" sz="2400" b="1" dirty="0">
                <a:latin typeface="Arial Black" panose="020B0A04020102020204" pitchFamily="34" charset="0"/>
              </a:rPr>
            </a:br>
            <a:r>
              <a:rPr lang="pl-PL" sz="3100" b="1" dirty="0">
                <a:latin typeface="Bookman Old Style" panose="02050604050505020204" pitchFamily="18" charset="0"/>
              </a:rPr>
              <a:t>BYŁ  Z  NAMI  I  ZAWSZE  BĘDZIE</a:t>
            </a:r>
            <a:br>
              <a:rPr lang="pl-PL" sz="3100" dirty="0">
                <a:latin typeface="Bookman Old Style" panose="02050604050505020204" pitchFamily="18" charset="0"/>
              </a:rPr>
            </a:br>
            <a:r>
              <a:rPr lang="pl-PL" sz="3100" b="1" dirty="0">
                <a:latin typeface="Bookman Old Style" panose="02050604050505020204" pitchFamily="18" charset="0"/>
              </a:rPr>
              <a:t>KAROL  WOJTYŁA  -  JAN  PAWEŁ  II</a:t>
            </a:r>
            <a:br>
              <a:rPr lang="pl-PL" sz="3100" dirty="0">
                <a:latin typeface="Bookman Old Style" panose="02050604050505020204" pitchFamily="18" charset="0"/>
              </a:rPr>
            </a:br>
            <a:r>
              <a:rPr lang="pl-PL" sz="3100" dirty="0">
                <a:latin typeface="Bookman Old Style" panose="02050604050505020204" pitchFamily="18" charset="0"/>
              </a:rPr>
              <a:t> </a:t>
            </a:r>
            <a:r>
              <a:rPr lang="pl-PL" sz="3100" b="1" dirty="0">
                <a:latin typeface="Bookman Old Style" panose="02050604050505020204" pitchFamily="18" charset="0"/>
              </a:rPr>
              <a:t>1920 – 2005</a:t>
            </a:r>
            <a:br>
              <a:rPr lang="pl-PL" sz="3100" b="1" dirty="0">
                <a:latin typeface="Bookman Old Style" panose="02050604050505020204" pitchFamily="18" charset="0"/>
              </a:rPr>
            </a:br>
            <a:br>
              <a:rPr lang="pl-PL" sz="2400" dirty="0">
                <a:latin typeface="Arial Black" panose="020B0A04020102020204" pitchFamily="34" charset="0"/>
              </a:rPr>
            </a:br>
            <a:endParaRPr lang="pl" sz="2400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13892" y="1442180"/>
            <a:ext cx="9224303" cy="4068869"/>
          </a:xfrm>
        </p:spPr>
        <p:txBody>
          <a:bodyPr rtlCol="0">
            <a:normAutofit/>
          </a:bodyPr>
          <a:lstStyle/>
          <a:p>
            <a:endParaRPr lang="pl-PL" sz="1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Dziś osiemnasta rocznica	    Popadałeś w zamyślenia	    Jesteśmy dumni, że szkoła nasza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Która wszystkich nas zachwyca	    Czasem nawet i milczenia	    Na co dzień Imię Twoje przytacza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Gdyż tak znane imię Twoje	    Choć tak bardzo schorowany	    Mówimy o tym z dużym smakiem  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Towarzyszy szkole mojej.	    Ciepłym Papieżem nazwany.	    Że pozostaniesz Wielkim Polakiem.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Życie Ciebie doświadczyło	    Tak myślimy cicho sobie	    Dziś nam dajesz sygnał z nieba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Ciało Twoje też cierpiało	    Ile dobra było w Tobie	    Jak żyć w zgodzie z Tobą trzeba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Jednak byłeś wciąż człowiekiem	    Ile serca ludziom dałeś 	    By ludzie z Ciebie czerpali </a:t>
            </a:r>
          </a:p>
          <a:p>
            <a:r>
              <a:rPr lang="pl-PL" sz="1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Z szerokim dla nas uśmiechem.	    Gdy się do nich uśmiechałeś.	    I na co dzień o Tobie pamiętali. </a:t>
            </a:r>
          </a:p>
          <a:p>
            <a:endParaRPr lang="pl-PL" sz="1200" dirty="0">
              <a:latin typeface="Bookman Old Style" panose="02050604050505020204" pitchFamily="18" charset="0"/>
            </a:endParaRPr>
          </a:p>
          <a:p>
            <a:endParaRPr lang="pl-PL" sz="1200" dirty="0">
              <a:latin typeface="Bookman Old Style" panose="02050604050505020204" pitchFamily="18" charset="0"/>
            </a:endParaRPr>
          </a:p>
          <a:p>
            <a:endParaRPr lang="pl-PL" sz="1200" dirty="0"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75" y="3573015"/>
            <a:ext cx="4568150" cy="2501766"/>
          </a:xfrm>
          <a:prstGeom prst="rect">
            <a:avLst/>
          </a:prstGeom>
        </p:spPr>
      </p:pic>
      <p:pic>
        <p:nvPicPr>
          <p:cNvPr id="5" name="Picture 11" descr="1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2" y="3428999"/>
            <a:ext cx="2445487" cy="26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53" y="4368803"/>
            <a:ext cx="2412130" cy="228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000">
        <p15:prstTrans prst="origami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2">
                <a:lumMod val="10000"/>
              </a:schemeClr>
            </a:gs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50000"/>
                <a:alpha val="74000"/>
              </a:schemeClr>
            </a:gs>
            <a:gs pos="33182">
              <a:srgbClr val="83DEEA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>
          <a:xfrm>
            <a:off x="19141704" y="7855701"/>
            <a:ext cx="150108" cy="379453"/>
          </a:xfrm>
        </p:spPr>
        <p:txBody>
          <a:bodyPr rtlCol="0">
            <a:normAutofit fontScale="25000" lnSpcReduction="20000"/>
          </a:bodyPr>
          <a:lstStyle/>
          <a:p>
            <a:pPr rtl="0"/>
            <a:r>
              <a:rPr lang="pl" dirty="0"/>
              <a:t>Tutaj dodaj pierwszy punktor</a:t>
            </a:r>
          </a:p>
          <a:p>
            <a:pPr rtl="0"/>
            <a:r>
              <a:rPr lang="pl" dirty="0"/>
              <a:t>Tutaj dodaj drugi punktor</a:t>
            </a:r>
          </a:p>
          <a:p>
            <a:pPr rtl="0"/>
            <a:r>
              <a:rPr lang="pl" dirty="0"/>
              <a:t>Tutaj dodaj trzeci punktor</a:t>
            </a:r>
            <a:endParaRPr lang="en-US" dirty="0"/>
          </a:p>
        </p:txBody>
      </p:sp>
      <p:sp>
        <p:nvSpPr>
          <p:cNvPr id="3" name="Prostokąt 2"/>
          <p:cNvSpPr/>
          <p:nvPr/>
        </p:nvSpPr>
        <p:spPr>
          <a:xfrm>
            <a:off x="5590356" y="557862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...człowiek nie może stać się dla człowieka katem, musi pozostać dla człowieka bratem…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/Jan Paweł II/</a:t>
            </a:r>
          </a:p>
        </p:txBody>
      </p:sp>
      <p:pic>
        <p:nvPicPr>
          <p:cNvPr id="1026" name="Picture 2" descr="Znalezione obrazy dla zapytania herb papież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582" y="911469"/>
            <a:ext cx="1243306" cy="17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468411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gołebie papież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8" y="692696"/>
            <a:ext cx="15361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D15386C-8C92-937B-5633-410A336561AC}"/>
              </a:ext>
            </a:extLst>
          </p:cNvPr>
          <p:cNvSpPr txBox="1"/>
          <p:nvPr/>
        </p:nvSpPr>
        <p:spPr>
          <a:xfrm>
            <a:off x="2494012" y="980728"/>
            <a:ext cx="734481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Bookman Old Style" panose="02050604050505020204" pitchFamily="18" charset="0"/>
              </a:rPr>
              <a:t>18 maja obchodzimy 104 rocznicę urodzin naszego kochanego papieża – świętego Jana Pawła II – największego z Polaków, który zmienił oblicze świata i Kościoła.</a:t>
            </a:r>
          </a:p>
        </p:txBody>
      </p:sp>
      <p:pic>
        <p:nvPicPr>
          <p:cNvPr id="3074" name="Picture 2" descr="z2632429G">
            <a:extLst>
              <a:ext uri="{FF2B5EF4-FFF2-40B4-BE49-F238E27FC236}">
                <a16:creationId xmlns:a16="http://schemas.microsoft.com/office/drawing/2014/main" id="{F337D0D3-E7AE-6458-F673-91C67435E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1891553"/>
            <a:ext cx="4324350" cy="30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31650F4-CCCF-FF97-F9E0-27A628E7B06F}"/>
              </a:ext>
            </a:extLst>
          </p:cNvPr>
          <p:cNvSpPr txBox="1"/>
          <p:nvPr/>
        </p:nvSpPr>
        <p:spPr>
          <a:xfrm>
            <a:off x="7750596" y="3685734"/>
            <a:ext cx="432435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b="1" i="1" dirty="0">
                <a:solidFill>
                  <a:schemeClr val="tx2"/>
                </a:solidFill>
                <a:latin typeface="Bookman Old Style" panose="02050604050505020204" pitchFamily="18" charset="0"/>
              </a:rPr>
              <a:t>Pomagajmy młodym budować fundament pod ich przyszłe życie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7C7B2E-5167-837A-F019-2BD4ACCDBB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699" y="4659098"/>
            <a:ext cx="1837961" cy="4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000">
        <p15:prstTrans prst="fallOve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3852" y="108777"/>
            <a:ext cx="9601200" cy="140736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pl-PL" b="1" dirty="0"/>
            </a:br>
            <a:br>
              <a:rPr lang="pl-PL" b="1" dirty="0"/>
            </a:br>
            <a:r>
              <a:rPr lang="pl-PL" b="1" dirty="0">
                <a:solidFill>
                  <a:srgbClr val="4C1A48"/>
                </a:solidFill>
                <a:latin typeface="Bookman Old Style" panose="02050604050505020204" pitchFamily="18" charset="0"/>
              </a:rPr>
              <a:t>DZIECIŃSTWO  I  LATA   MŁODZIEŃCZE </a:t>
            </a:r>
            <a:br>
              <a:rPr lang="pl-PL" dirty="0">
                <a:solidFill>
                  <a:srgbClr val="4C1A48"/>
                </a:solidFill>
                <a:latin typeface="Bookman Old Style" panose="02050604050505020204" pitchFamily="18" charset="0"/>
              </a:rPr>
            </a:br>
            <a:r>
              <a:rPr lang="pl-PL" b="1" dirty="0">
                <a:solidFill>
                  <a:srgbClr val="4C1A48"/>
                </a:solidFill>
                <a:latin typeface="Bookman Old Style" panose="02050604050505020204" pitchFamily="18" charset="0"/>
              </a:rPr>
              <a:t>KAROLA   WOJTYŁY</a:t>
            </a:r>
            <a:br>
              <a:rPr lang="pl-PL" dirty="0">
                <a:solidFill>
                  <a:srgbClr val="4C1A48"/>
                </a:solidFill>
                <a:latin typeface="Bookman Old Style" panose="02050604050505020204" pitchFamily="18" charset="0"/>
              </a:rPr>
            </a:br>
            <a:endParaRPr lang="pl" dirty="0">
              <a:solidFill>
                <a:srgbClr val="4C1A4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1765" y="1268760"/>
            <a:ext cx="417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1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Karol Józef Wojtyła urodził się 18 maja 1920 roku w Wadowicach. Był trzecim dzieckiem Karola Wojtyły seniora i Emilii z Kaczorowskich.</a:t>
            </a:r>
            <a:endParaRPr lang="pl-PL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az 6" descr="Podobny obra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7" y="2268996"/>
            <a:ext cx="244538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Podobny obra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57" y="3008752"/>
            <a:ext cx="1791648" cy="2652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150px-Karol_Wojtyla_at_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4571226"/>
            <a:ext cx="1320165" cy="185737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4438228" y="1700808"/>
            <a:ext cx="4320480" cy="1184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1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W 1938 roku Wojtyła rozpoczął studia na Uniwersytecie Jagiellońskim w Krakowie, a w 1942r naukę w konspiracyjnym seminarium w Krakowie.</a:t>
            </a:r>
            <a:r>
              <a:rPr lang="pl-PL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endParaRPr lang="pl-PL" sz="14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l-PL" sz="1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Znalezione obrazy dla zapytania STUDENT karol wojtył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92" y="3917330"/>
            <a:ext cx="1533123" cy="224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7030516" y="2636913"/>
            <a:ext cx="5158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1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W 1946 roku otrzymał święcenia kapłańskie, potem pracował jako wikariusz w wiejskiej parafii i był kapelanem społeczności akademickiej. Jednocześnie kontynuował drugie studia doktoranckie na Katolickim Uniwersytecie w Lublinie, gdzie rozpoczął pracę nauczyciela akademickiego.</a:t>
            </a:r>
            <a:endParaRPr lang="pl-PL" sz="1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Obraz 11" descr="Znalezione obrazy dla zapytania ŚWIĘCENIA KAPŁAŃSKIE karol wojtył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4100210"/>
            <a:ext cx="1872208" cy="242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l" sz="3200" b="1" dirty="0">
                <a:solidFill>
                  <a:srgbClr val="4E1827"/>
                </a:solidFill>
                <a:latin typeface="Bookman Old Style" panose="02050604050505020204" pitchFamily="18" charset="0"/>
              </a:rPr>
              <a:t>OD  BISKUPA  DO  PAPIEŻA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1764" y="1340768"/>
            <a:ext cx="6419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pl-PL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28 września 1958 roku Karol Wojtyła został mianowany biskupem pomocniczym w Krakowie, a później 13 stycznia 1964 roku arcybiskupem. W czerwcu 1967 roku papież Paweł VI mianował Wojtyłę kardynałem, kiedy ten miał zaledwie 47 lat...</a:t>
            </a:r>
            <a:endParaRPr lang="pl-PL" sz="16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Obraz 6" descr="Znalezione obrazy dla zapytania BISKUP  karol wojtył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4311978"/>
            <a:ext cx="14287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Znalezione obrazy dla zapytania BISKUP  karol wojtył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00" y="3861048"/>
            <a:ext cx="145478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Podobny obra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66" y="2737560"/>
            <a:ext cx="2346325" cy="181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6681488" y="2101150"/>
            <a:ext cx="5245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16 października kardynał  </a:t>
            </a:r>
            <a:r>
              <a:rPr lang="pl-PL" sz="16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Karol Wojtyła</a:t>
            </a:r>
            <a:r>
              <a:rPr lang="pl-PL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 został wybrany na papieża i przyjął imię </a:t>
            </a:r>
            <a:r>
              <a:rPr lang="pl-PL" sz="1600" b="1" u="sng" dirty="0">
                <a:gradFill>
                  <a:gsLst>
                    <a:gs pos="0">
                      <a:srgbClr val="2C5981"/>
                    </a:gs>
                    <a:gs pos="50000">
                      <a:srgbClr val="4382BA"/>
                    </a:gs>
                    <a:gs pos="100000">
                      <a:srgbClr val="529BDE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Jan Paweł II</a:t>
            </a:r>
            <a:r>
              <a:rPr lang="pl-PL" sz="1600" b="1" dirty="0">
                <a:gradFill>
                  <a:gsLst>
                    <a:gs pos="0">
                      <a:srgbClr val="2C5981"/>
                    </a:gs>
                    <a:gs pos="50000">
                      <a:srgbClr val="4382BA"/>
                    </a:gs>
                    <a:gs pos="100000">
                      <a:srgbClr val="529BDE"/>
                    </a:gs>
                  </a:gsLst>
                  <a:lin ang="5400000" scaled="0"/>
                </a:gradFill>
                <a:latin typeface="Bookman Old Style" panose="02050604050505020204" pitchFamily="18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ku czci swego poprzednika. Był pierwszym papieżem Polakiem i pierwszym papieżem nie-Włochem. Wojtyła miał 58 lat.</a:t>
            </a:r>
            <a:endParaRPr lang="pl-PL" sz="1600" b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Obraz 10" descr="Znalezione obrazy dla zapytania papież  karol wojtył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426153"/>
            <a:ext cx="263334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Podobny obraz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68" y="4022735"/>
            <a:ext cx="1485900" cy="18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Wybór na stolicę Piotrową&#10;&quot;Habemus Papam!&quot;&#10;16 października 1978r.&#10; ">
            <a:extLst>
              <a:ext uri="{FF2B5EF4-FFF2-40B4-BE49-F238E27FC236}">
                <a16:creationId xmlns:a16="http://schemas.microsoft.com/office/drawing/2014/main" id="{43E52BFF-A635-CA7F-490E-134343198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32294" r="57086" b="24027"/>
          <a:stretch/>
        </p:blipFill>
        <p:spPr bwMode="auto">
          <a:xfrm>
            <a:off x="6886500" y="5188413"/>
            <a:ext cx="1656184" cy="14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b="1" dirty="0">
                <a:solidFill>
                  <a:srgbClr val="4C1A48"/>
                </a:solidFill>
                <a:latin typeface="Bookman Old Style" panose="02050604050505020204" pitchFamily="18" charset="0"/>
              </a:rPr>
              <a:t>UKOCHANE  GÓRY </a:t>
            </a:r>
            <a:br>
              <a:rPr lang="pl-PL" dirty="0">
                <a:solidFill>
                  <a:srgbClr val="4C1A48"/>
                </a:solidFill>
                <a:latin typeface="Bookman Old Style" panose="02050604050505020204" pitchFamily="18" charset="0"/>
              </a:rPr>
            </a:br>
            <a:endParaRPr lang="pl" dirty="0">
              <a:solidFill>
                <a:srgbClr val="4C1A4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2324" y="1808820"/>
            <a:ext cx="4920546" cy="29523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09835" y="6044853"/>
            <a:ext cx="74888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"Góry dają człowiekowi, poprzez zdobywanie wzniesień nieograniczony kontakt z przyrodą – poczucie </a:t>
            </a:r>
            <a:r>
              <a:rPr lang="pl-PL" sz="1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wewnętrznego wyzwolenia, oczyszczenia, niezależności." Jan Paweł II</a:t>
            </a:r>
          </a:p>
          <a:p>
            <a:endParaRPr lang="pl-PL" dirty="0"/>
          </a:p>
        </p:txBody>
      </p:sp>
      <p:pic>
        <p:nvPicPr>
          <p:cNvPr id="9" name="Obraz 8" descr="Znalezione obrazy dla zapytania jan paweł ii w gór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3" y="1268760"/>
            <a:ext cx="1906036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82" y="2494011"/>
            <a:ext cx="1300191" cy="207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Papież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740" y="556290"/>
            <a:ext cx="1152128" cy="186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Znalezione obrazy dla zapytania jan paweł ii w górach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53" y="1040160"/>
            <a:ext cx="1038225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172" y="3445525"/>
            <a:ext cx="2600413" cy="179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44" y="2781146"/>
            <a:ext cx="3384376" cy="22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 flipH="1">
            <a:off x="6315491" y="5260984"/>
            <a:ext cx="587838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Góry pozwalają doświadczyć trudu wspinaczki, strome podejścia kształtują charakter, kontakt z przyrodą daje pogodę ducha." </a:t>
            </a:r>
            <a:r>
              <a:rPr lang="pl-PL" sz="1400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Jan Paweł II</a:t>
            </a:r>
            <a:endParaRPr lang="pl-PL" sz="1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bg2">
                <a:lumMod val="10000"/>
              </a:schemeClr>
            </a:gs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50000"/>
                <a:alpha val="74000"/>
              </a:schemeClr>
            </a:gs>
            <a:gs pos="33182">
              <a:srgbClr val="83DEEA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pl-PL" b="1" dirty="0">
                <a:solidFill>
                  <a:srgbClr val="4E1827"/>
                </a:solidFill>
                <a:latin typeface="Bookman Old Style" panose="02050604050505020204" pitchFamily="18" charset="0"/>
              </a:rPr>
              <a:t>PRZYJACIEL  DZIECI </a:t>
            </a:r>
            <a:br>
              <a:rPr lang="pl-PL" dirty="0">
                <a:solidFill>
                  <a:srgbClr val="4E1827"/>
                </a:solidFill>
                <a:latin typeface="Bookman Old Style" panose="02050604050505020204" pitchFamily="18" charset="0"/>
              </a:rPr>
            </a:br>
            <a:endParaRPr lang="pl" dirty="0">
              <a:solidFill>
                <a:srgbClr val="4E1827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58972" y="1693163"/>
            <a:ext cx="4680520" cy="2967624"/>
          </a:xfrm>
          <a:prstGeom prst="rect">
            <a:avLst/>
          </a:prstGeom>
        </p:spPr>
      </p:pic>
      <p:pic>
        <p:nvPicPr>
          <p:cNvPr id="8" name="Obraz 7" descr="Znalezione obrazy dla zapytania jan paweł ii z dziećm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7" y="146090"/>
            <a:ext cx="2736304" cy="1770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Podobny obra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7" y="1340768"/>
            <a:ext cx="187015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 descr="Znalezione obrazy dla zapytania jan paweł ii z dziećmi zdjęci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41" y="2455984"/>
            <a:ext cx="1786530" cy="212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Podobny obraz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34" y="2064784"/>
            <a:ext cx="2171586" cy="189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Znalezione obrazy dla zapytania jan paweł ii z dziećmi zdjęci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60" y="1189976"/>
            <a:ext cx="1735114" cy="113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ostokąt 12"/>
          <p:cNvSpPr/>
          <p:nvPr/>
        </p:nvSpPr>
        <p:spPr>
          <a:xfrm>
            <a:off x="260738" y="4581129"/>
            <a:ext cx="6265724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>
                <a:solidFill>
                  <a:schemeClr val="tx2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"Dziecko jest źródłem nadziei. Mówi ono rodzicom o celu ich życia, reprezentuje owoc ich miłości. Pozwala również myśleć o przyszłości".</a:t>
            </a:r>
            <a:r>
              <a:rPr lang="pl-PL" sz="1400" b="1" dirty="0">
                <a:solidFill>
                  <a:schemeClr val="tx2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Jan Paweł II</a:t>
            </a:r>
            <a:endParaRPr lang="pl-PL" sz="1400" b="1" dirty="0">
              <a:solidFill>
                <a:schemeClr val="tx2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566020" y="5364998"/>
            <a:ext cx="619268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>
                <a:solidFill>
                  <a:schemeClr val="tx2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„Niebo jest dla tych, którzy są tak prości jak dzieci, tak pełni zawierzenia jak one, tak pełni dobroci i czyści. Tylko tacy mogą odnaleźć w Bogu swojego Ojca.” </a:t>
            </a:r>
            <a:r>
              <a:rPr lang="pl-PL" sz="1400" b="1" dirty="0">
                <a:solidFill>
                  <a:schemeClr val="tx2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 Paweł II</a:t>
            </a:r>
            <a:endParaRPr lang="pl-PL" sz="1400" b="1" dirty="0">
              <a:solidFill>
                <a:schemeClr val="tx2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8339480" y="5641677"/>
            <a:ext cx="374441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>
                <a:solidFill>
                  <a:schemeClr val="tx2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,,Dzieci są wiosną rodziny i społeczeństwa, nadzieją, która ciągle kwitnie, przyszłością, która bez przerwy się otwiera.” Jan Paweł II</a:t>
            </a:r>
            <a:endParaRPr lang="pl-PL" sz="1400" b="1" i="1" dirty="0">
              <a:solidFill>
                <a:schemeClr val="tx2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Tm="9000">
        <p:fade/>
      </p:transition>
    </mc:Choice>
    <mc:Fallback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Spokój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0_TF02801109_TF02801109" id="{3B3CC686-33ED-4C1B-A1AC-9017F3F38C45}" vid="{CA072EE8-3DAD-43F5-A3CA-E61ACE2F3092}"/>
    </a:ext>
  </a:extLst>
</a:theme>
</file>

<file path=ppt/theme/theme2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1034</Words>
  <Application>Microsoft Office PowerPoint</Application>
  <PresentationFormat>Niestandardowy</PresentationFormat>
  <Paragraphs>73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Book Antiqua</vt:lpstr>
      <vt:lpstr>Bookman Old Style</vt:lpstr>
      <vt:lpstr>Calibri</vt:lpstr>
      <vt:lpstr>Euphemia</vt:lpstr>
      <vt:lpstr>Times New Roman</vt:lpstr>
      <vt:lpstr>Spokój 16:9</vt:lpstr>
      <vt:lpstr>Prezentacja programu PowerPoint</vt:lpstr>
      <vt:lpstr>Prezentacja programu PowerPoint</vt:lpstr>
      <vt:lpstr>Prezentacja programu PowerPoint</vt:lpstr>
      <vt:lpstr>    BYŁ  Z  NAMI  I  ZAWSZE  BĘDZIE KAROL  WOJTYŁA  -  JAN  PAWEŁ  II  1920 – 2005  </vt:lpstr>
      <vt:lpstr>Prezentacja programu PowerPoint</vt:lpstr>
      <vt:lpstr>  DZIECIŃSTWO  I  LATA   MŁODZIEŃCZE  KAROLA   WOJTYŁY </vt:lpstr>
      <vt:lpstr>OD  BISKUPA  DO  PAPIEŻA</vt:lpstr>
      <vt:lpstr>UKOCHANE  GÓRY  </vt:lpstr>
      <vt:lpstr>PRZYJACIEL  DZIECI  </vt:lpstr>
      <vt:lpstr>Prezentacja programu PowerPoint</vt:lpstr>
      <vt:lpstr>„Musicie być mocni mocą miłości, która jest potężniejsza niż śmierć”   JAN PAWEŁ II </vt:lpstr>
      <vt:lpstr>POZOSTAŁA  PAMIĘĆ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BYŁ  Z  NAMI  I  ZAWSZE  BĘDZIE KAROL  WOJTYŁA  -  JAN  PAWEŁ  II  1920 – 2005</dc:title>
  <dc:creator>spo</dc:creator>
  <cp:lastModifiedBy>KatarzynaS</cp:lastModifiedBy>
  <cp:revision>30</cp:revision>
  <dcterms:created xsi:type="dcterms:W3CDTF">2017-05-04T11:27:40Z</dcterms:created>
  <dcterms:modified xsi:type="dcterms:W3CDTF">2024-05-12T23:30:08Z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